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3" r:id="rId4"/>
    <p:sldId id="277" r:id="rId5"/>
    <p:sldId id="273" r:id="rId6"/>
    <p:sldId id="275" r:id="rId7"/>
    <p:sldId id="276" r:id="rId8"/>
    <p:sldId id="278" r:id="rId9"/>
    <p:sldId id="260" r:id="rId10"/>
    <p:sldId id="279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michel.zhou@fc-ss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D90F56B-3D78-44D6-839C-1B49AE481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4626" y="541020"/>
            <a:ext cx="7766936" cy="2124191"/>
          </a:xfrm>
        </p:spPr>
        <p:txBody>
          <a:bodyPr/>
          <a:lstStyle/>
          <a:p>
            <a:pPr algn="ctr"/>
            <a:r>
              <a:rPr lang="en-US" altLang="zh-CN" sz="3200" dirty="0">
                <a:solidFill>
                  <a:schemeClr val="tx1"/>
                </a:solidFill>
              </a:rPr>
              <a:t>Threats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and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opportunities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to human development in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the Global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South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/>
            </a:r>
            <a:br>
              <a:rPr lang="en-HK" altLang="zh-CN" sz="3200" dirty="0">
                <a:solidFill>
                  <a:schemeClr val="tx1"/>
                </a:solidFill>
              </a:rPr>
            </a:br>
            <a:r>
              <a:rPr lang="en-HK" altLang="zh-CN" sz="3200" dirty="0">
                <a:solidFill>
                  <a:schemeClr val="tx1"/>
                </a:solidFill>
              </a:rPr>
              <a:t>from a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technological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HK" altLang="zh-CN" sz="3200" dirty="0">
                <a:solidFill>
                  <a:schemeClr val="tx1"/>
                </a:solidFill>
              </a:rPr>
              <a:t>perspective</a:t>
            </a:r>
            <a:br>
              <a:rPr lang="en-HK" altLang="zh-CN" sz="3200" dirty="0">
                <a:solidFill>
                  <a:schemeClr val="tx1"/>
                </a:solidFill>
              </a:rPr>
            </a:b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89AD45C2-DDFD-4E22-84B0-0B5479B46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0969" y="3612720"/>
            <a:ext cx="7766936" cy="2582340"/>
          </a:xfrm>
        </p:spPr>
        <p:txBody>
          <a:bodyPr>
            <a:normAutofit/>
          </a:bodyPr>
          <a:lstStyle/>
          <a:p>
            <a:pPr algn="ctr"/>
            <a:endParaRPr lang="en-GB" dirty="0"/>
          </a:p>
          <a:p>
            <a:pPr algn="ctr"/>
            <a:r>
              <a:rPr lang="en-HK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Michel Zhou 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HK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Deputy Director-General </a:t>
            </a:r>
          </a:p>
          <a:p>
            <a:pPr algn="ctr"/>
            <a:endParaRPr lang="en-HK" altLang="zh-CN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HK" b="1" dirty="0">
                <a:latin typeface="Arial" panose="020B0604020202020204" pitchFamily="34" charset="0"/>
                <a:cs typeface="Arial" panose="020B0604020202020204" pitchFamily="34" charset="0"/>
              </a:rPr>
              <a:t>Finance </a:t>
            </a:r>
            <a:r>
              <a:rPr lang="en-HK" b="1" dirty="0" err="1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en-HK" b="1" dirty="0">
                <a:latin typeface="Arial" panose="020B0604020202020204" pitchFamily="34" charset="0"/>
                <a:cs typeface="Arial" panose="020B0604020202020204" pitchFamily="34" charset="0"/>
              </a:rPr>
              <a:t> for South-South </a:t>
            </a:r>
            <a:r>
              <a:rPr lang="en-HK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Cooperation Hong Kong</a:t>
            </a:r>
            <a:endParaRPr lang="en-H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753CC89D-9CB6-4BFF-875D-C4AB5612660F}"/>
              </a:ext>
            </a:extLst>
          </p:cNvPr>
          <p:cNvSpPr txBox="1"/>
          <p:nvPr/>
        </p:nvSpPr>
        <p:spPr>
          <a:xfrm>
            <a:off x="0" y="3244334"/>
            <a:ext cx="10585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HK" b="1" dirty="0">
                <a:latin typeface="Arial" panose="020B0604020202020204" pitchFamily="34" charset="0"/>
                <a:cs typeface="Arial" panose="020B0604020202020204" pitchFamily="34" charset="0"/>
              </a:rPr>
              <a:t>For discussion about UNDP HDR on 7 Dec. 2021</a:t>
            </a:r>
          </a:p>
        </p:txBody>
      </p:sp>
    </p:spTree>
    <p:extLst>
      <p:ext uri="{BB962C8B-B14F-4D97-AF65-F5344CB8AC3E}">
        <p14:creationId xmlns:p14="http://schemas.microsoft.com/office/powerpoint/2010/main" val="153242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46BD8CD-31C5-40C7-B967-CD39EBBD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altLang="zh-CN" dirty="0" smtClean="0"/>
              <a:t>5.1. Opportunities </a:t>
            </a:r>
            <a:r>
              <a:rPr lang="en-HK" altLang="zh-CN" dirty="0"/>
              <a:t>of technology innovation(continued</a:t>
            </a:r>
            <a:r>
              <a:rPr lang="zh-CN" altLang="en-US" dirty="0"/>
              <a:t>）</a:t>
            </a:r>
            <a:endParaRPr lang="en-HK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C6D808C8-3563-455E-967E-F52764DA7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Meaningful multilateral and multi-sectoral cooperation to tackle technological risks from AI, cyberattacks, etc. Data sharing, verification, and usage. </a:t>
            </a:r>
            <a:endParaRPr lang="en-HK" sz="1800" kern="1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GB" dirty="0"/>
              <a:t>Jointly design shared protocols for AI and other new technology; Formulate national, regional and international technology governance framework and standards.</a:t>
            </a:r>
          </a:p>
          <a:p>
            <a:r>
              <a:rPr lang="en-GB" dirty="0"/>
              <a:t>Restructure trade, labour and supply chain via new technology application, and optimize matching of technology, labour and resources within a nation and cross-country. </a:t>
            </a:r>
          </a:p>
          <a:p>
            <a:r>
              <a:rPr lang="en-GB" dirty="0"/>
              <a:t>Improved tools and methods to tackle emission for Net Zero </a:t>
            </a:r>
            <a:r>
              <a:rPr lang="en-GB" dirty="0" smtClean="0"/>
              <a:t>economy </a:t>
            </a:r>
            <a:r>
              <a:rPr lang="en-GB" dirty="0"/>
              <a:t>and improve public </a:t>
            </a:r>
            <a:r>
              <a:rPr lang="en-US" altLang="zh-CN" dirty="0" smtClean="0"/>
              <a:t>services (</a:t>
            </a:r>
            <a:r>
              <a:rPr lang="en-GB" dirty="0" smtClean="0"/>
              <a:t>health care, </a:t>
            </a:r>
            <a:r>
              <a:rPr lang="en-US" altLang="zh-CN" dirty="0" smtClean="0"/>
              <a:t>education, e-government), </a:t>
            </a:r>
            <a:r>
              <a:rPr lang="en-GB" dirty="0" smtClean="0"/>
              <a:t>agriculture, manufacturing through </a:t>
            </a:r>
            <a:r>
              <a:rPr lang="en-GB" dirty="0"/>
              <a:t>remote </a:t>
            </a:r>
            <a:r>
              <a:rPr lang="en-GB" dirty="0" smtClean="0"/>
              <a:t>digital </a:t>
            </a:r>
            <a:r>
              <a:rPr lang="en-GB" dirty="0"/>
              <a:t>technologies and </a:t>
            </a:r>
            <a:r>
              <a:rPr lang="en-US" altLang="zh-CN" dirty="0" smtClean="0"/>
              <a:t>application</a:t>
            </a:r>
            <a:r>
              <a:rPr lang="en-GB" dirty="0" smtClean="0"/>
              <a:t>. </a:t>
            </a:r>
            <a:endParaRPr lang="en-GB" dirty="0"/>
          </a:p>
          <a:p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4121778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1083B02-9FE1-466E-8FD4-4960CAAB3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9" y="4250888"/>
            <a:ext cx="5056201" cy="759018"/>
          </a:xfrm>
        </p:spPr>
        <p:txBody>
          <a:bodyPr>
            <a:normAutofit/>
          </a:bodyPr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Thank you very much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8F9EFB4-D308-44B6-8245-28590C0A6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469" y="4868563"/>
            <a:ext cx="6685520" cy="963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Meixiang  </a:t>
            </a:r>
            <a:r>
              <a:rPr lang="en-GB" dirty="0"/>
              <a:t>(Michel</a:t>
            </a:r>
            <a:r>
              <a:rPr lang="en-US" altLang="zh-CN" dirty="0"/>
              <a:t>le</a:t>
            </a:r>
            <a:r>
              <a:rPr lang="en-GB" dirty="0"/>
              <a:t>) Zhou                          </a:t>
            </a:r>
          </a:p>
          <a:p>
            <a:r>
              <a:rPr lang="en-GB" dirty="0"/>
              <a:t>Email: </a:t>
            </a:r>
            <a:r>
              <a:rPr lang="en-GB" dirty="0">
                <a:hlinkClick r:id="rId2"/>
              </a:rPr>
              <a:t>michel.zhou@fc-ssc.org</a:t>
            </a:r>
            <a:endParaRPr lang="en-GB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932" y="670612"/>
            <a:ext cx="648652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01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A3F3E4EB-2D02-4D9A-A6DF-82A74CAF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altLang="zh-CN" dirty="0"/>
              <a:t>Main topics</a:t>
            </a:r>
            <a:r>
              <a:rPr lang="zh-CN" altLang="en-US" dirty="0"/>
              <a:t>：</a:t>
            </a:r>
            <a:endParaRPr lang="en-GB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437B81EA-904D-4B3B-9632-B6C3D64ED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92210"/>
            <a:ext cx="5313949" cy="4712245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HK" altLang="zh-CN" dirty="0"/>
              <a:t>1.</a:t>
            </a:r>
            <a:r>
              <a:rPr lang="zh-CN" altLang="en-US" dirty="0"/>
              <a:t> </a:t>
            </a:r>
            <a:r>
              <a:rPr lang="en-HK" altLang="zh-CN" dirty="0"/>
              <a:t>Rising global inequality </a:t>
            </a:r>
          </a:p>
          <a:p>
            <a:endParaRPr lang="en-HK" altLang="zh-CN" dirty="0"/>
          </a:p>
          <a:p>
            <a:r>
              <a:rPr lang="en-HK" altLang="zh-CN" dirty="0"/>
              <a:t>2. Overall threats</a:t>
            </a:r>
          </a:p>
          <a:p>
            <a:endParaRPr lang="en-HK" altLang="zh-CN" dirty="0"/>
          </a:p>
          <a:p>
            <a:r>
              <a:rPr lang="en-HK" altLang="zh-CN" dirty="0"/>
              <a:t>3. Waves of </a:t>
            </a:r>
            <a:r>
              <a:rPr lang="en-US" altLang="zh-CN" dirty="0"/>
              <a:t>digital </a:t>
            </a:r>
            <a:r>
              <a:rPr lang="en-HK" altLang="zh-CN" dirty="0"/>
              <a:t>technology changes</a:t>
            </a:r>
          </a:p>
          <a:p>
            <a:endParaRPr lang="en-US" altLang="zh-CN" dirty="0"/>
          </a:p>
          <a:p>
            <a:r>
              <a:rPr lang="en-US" altLang="zh-CN" dirty="0"/>
              <a:t>4. </a:t>
            </a:r>
            <a:r>
              <a:rPr lang="en-HK" altLang="zh-CN" dirty="0"/>
              <a:t>Threats of </a:t>
            </a:r>
            <a:r>
              <a:rPr lang="en-US" altLang="zh-CN" dirty="0"/>
              <a:t>technology 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HK" altLang="zh-CN" dirty="0"/>
              <a:t>5. Opportunities of technology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977" y="862656"/>
            <a:ext cx="4234249" cy="466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84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06D5323-C55C-4231-9E77-BB9A1CD6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altLang="zh-CN" dirty="0" smtClean="0"/>
              <a:t>1. Rising </a:t>
            </a:r>
            <a:r>
              <a:rPr lang="en-HK" altLang="zh-CN" dirty="0"/>
              <a:t>global inequality</a:t>
            </a:r>
            <a:endParaRPr lang="en-GB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81309BF8-00D6-4D6E-A596-E70E3AD55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4861"/>
            <a:ext cx="8029938" cy="4576502"/>
          </a:xfrm>
        </p:spPr>
        <p:txBody>
          <a:bodyPr>
            <a:normAutofit lnSpcReduction="10000"/>
          </a:bodyPr>
          <a:lstStyle/>
          <a:p>
            <a:endParaRPr lang="en-HK" dirty="0">
              <a:latin typeface="STXinwei" panose="02010800040101010101" pitchFamily="2" charset="-122"/>
              <a:ea typeface="STXinwei" panose="0201080004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 huge gap between the rich and the poor in the current society and among countries. </a:t>
            </a:r>
          </a:p>
          <a:p>
            <a:r>
              <a:rPr lang="en-US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ising global wealth inequality−as the richest </a:t>
            </a:r>
            <a:r>
              <a:rPr lang="en-US" sz="1800" dirty="0" smtClean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1% </a:t>
            </a:r>
            <a:r>
              <a:rPr lang="en-US" altLang="zh-CN" sz="1800" dirty="0" smtClean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people </a:t>
            </a:r>
            <a:r>
              <a:rPr lang="en-US" sz="1800" dirty="0" smtClean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owns 88% 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world's wealth. Income inequality highest.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During C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OVID-19,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millions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people, students in DCs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could not continue education or jobs due to lack of access to internet and ICT devices.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Low skilled and educated labour in DCs may 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be easily excluded from the labor market and entering the increasingly technologically advanced business world.</a:t>
            </a:r>
          </a:p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DCs’ l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ack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scale, data and technology which are foundation of AI deep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enterprises in DCs lagging further behind or disadvantaged in digital transformation. </a:t>
            </a:r>
          </a:p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poor and vulnerable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people’s lack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access to digital infrastructure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opportunities, LDCs worse,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lagging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far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behind. </a:t>
            </a:r>
          </a:p>
        </p:txBody>
      </p:sp>
    </p:spTree>
    <p:extLst>
      <p:ext uri="{BB962C8B-B14F-4D97-AF65-F5344CB8AC3E}">
        <p14:creationId xmlns:p14="http://schemas.microsoft.com/office/powerpoint/2010/main" val="269069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48937FC-9415-40A0-ABA7-8B568677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2. Overall </a:t>
            </a:r>
            <a:r>
              <a:rPr lang="en-HK" dirty="0"/>
              <a:t>threats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ACFE8FC0-8EE1-44A2-B74E-915C162BE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2437"/>
            <a:ext cx="8542866" cy="5091546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Economic threats of inflation, fiscal crises, surging debts, asset bubbles;</a:t>
            </a:r>
          </a:p>
          <a:p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ocietal threats such as social instability, involuntary migration, disparity concerns with ethnicity, races and marginalized people; </a:t>
            </a:r>
          </a:p>
          <a:p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Food crises and hunger, water crises,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infectious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diseases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and poverty;</a:t>
            </a:r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PMingLiU" panose="02020500000000000000" pitchFamily="18" charset="-12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Labour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 force disruption-U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nemployment and informal work. Low-medium skilled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labour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 needs hollowing out by automation;</a:t>
            </a:r>
          </a:p>
          <a:p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M</a:t>
            </a: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ore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digitalized, informal, and temporary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labour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 while work welfare lagging; Working poor and widening inequality.</a:t>
            </a:r>
          </a:p>
          <a:p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Other threats may result from c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limate change, esp. biodiversity loss related to agriculture, livelihoods and natural resources.</a:t>
            </a:r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520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AE9BEC-024A-46C9-A21F-FCE9BDFBA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499691"/>
          </a:xfrm>
        </p:spPr>
        <p:txBody>
          <a:bodyPr>
            <a:normAutofit fontScale="90000"/>
          </a:bodyPr>
          <a:lstStyle/>
          <a:p>
            <a:r>
              <a:rPr lang="en-HK" dirty="0" smtClean="0"/>
              <a:t>3. T</a:t>
            </a:r>
            <a:r>
              <a:rPr lang="en-HK" altLang="zh-CN" dirty="0" smtClean="0"/>
              <a:t>hree </a:t>
            </a:r>
            <a:r>
              <a:rPr lang="en-HK" altLang="zh-CN" dirty="0"/>
              <a:t>waves of digital technology changes </a:t>
            </a:r>
            <a:r>
              <a:rPr lang="en-HK" altLang="zh-CN" dirty="0" smtClean="0"/>
              <a:t>  		of </a:t>
            </a:r>
            <a:r>
              <a:rPr lang="en-HK" altLang="zh-CN" dirty="0"/>
              <a:t>the 4IR</a:t>
            </a:r>
            <a:br>
              <a:rPr lang="en-HK" altLang="zh-CN" dirty="0"/>
            </a:br>
            <a:endParaRPr lang="en-HK" dirty="0"/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8D761E28-3538-4440-9B60-35ACA56D8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10644" cy="3880773"/>
          </a:xfrm>
        </p:spPr>
        <p:txBody>
          <a:bodyPr/>
          <a:lstStyle/>
          <a:p>
            <a:r>
              <a:rPr lang="en-HK" dirty="0"/>
              <a:t>First wave: computer, broadband, mobile telecommunications</a:t>
            </a:r>
          </a:p>
          <a:p>
            <a:endParaRPr lang="en-HK" dirty="0"/>
          </a:p>
          <a:p>
            <a:r>
              <a:rPr lang="en-HK" dirty="0"/>
              <a:t>Second wave: internet platforms, social networking, cloud computing (such as application in ecommerce, distance education)</a:t>
            </a:r>
          </a:p>
          <a:p>
            <a:r>
              <a:rPr lang="en-HK" dirty="0"/>
              <a:t> </a:t>
            </a:r>
          </a:p>
          <a:p>
            <a:r>
              <a:rPr lang="en-HK" dirty="0"/>
              <a:t>Third wave: Internet of </a:t>
            </a:r>
            <a:r>
              <a:rPr lang="en-HK" dirty="0" smtClean="0"/>
              <a:t>things</a:t>
            </a:r>
            <a:r>
              <a:rPr lang="en-HK" dirty="0"/>
              <a:t>, robotics, machine learning and AI, big data/analytics, 3D printing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892" y="1911178"/>
            <a:ext cx="3196281" cy="3451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03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199144-7050-4DD2-B2D3-DC8670F9F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altLang="zh-CN" sz="2400" dirty="0" smtClean="0"/>
              <a:t>3.1. Widening </a:t>
            </a:r>
            <a:r>
              <a:rPr lang="en-HK" altLang="zh-CN" sz="2400" dirty="0"/>
              <a:t>technology divide</a:t>
            </a:r>
            <a:endParaRPr lang="en-HK" sz="2400" dirty="0"/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47243112-3528-42BE-9565-B05F964F5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14" y="990600"/>
            <a:ext cx="9449646" cy="5417820"/>
          </a:xfrm>
        </p:spPr>
        <p:txBody>
          <a:bodyPr>
            <a:normAutofit/>
          </a:bodyPr>
          <a:lstStyle/>
          <a:p>
            <a:endParaRPr lang="en-US" sz="24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internet penetration rate </a:t>
            </a:r>
            <a:r>
              <a:rPr lang="en-HK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   -- 96% in </a:t>
            </a:r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Northern Europe</a:t>
            </a:r>
            <a:r>
              <a:rPr lang="en-HK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as of</a:t>
            </a:r>
            <a:r>
              <a:rPr lang="en-HK" sz="2000" dirty="0">
                <a:latin typeface="Arial" panose="020B0604020202020204" pitchFamily="34" charset="0"/>
                <a:cs typeface="Arial" panose="020B0604020202020204" pitchFamily="34" charset="0"/>
              </a:rPr>
              <a:t> Jan. 2021</a:t>
            </a:r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99% vs 0% in some countries.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   -- 81% in developed countries, 41% in </a:t>
            </a:r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developing countries. </a:t>
            </a: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17.5% in 	</a:t>
            </a:r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least </a:t>
            </a:r>
            <a:r>
              <a:rPr lang="en-US" sz="2000" dirty="0" smtClean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	developing </a:t>
            </a:r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countries a</a:t>
            </a: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 of 2017</a:t>
            </a:r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endParaRPr lang="en-US" sz="20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40% population has no access to internet while global </a:t>
            </a:r>
            <a:r>
              <a:rPr lang="en-US" altLang="zh-CN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average</a:t>
            </a: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</a:t>
            </a:r>
            <a:r>
              <a:rPr lang="en-US" altLang="zh-CN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nternet penetration rate reached 59.5</a:t>
            </a: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% as of Jan. 2021. </a:t>
            </a:r>
            <a:endParaRPr lang="en-US" sz="20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Developing countries are in a very passive position in the distribution of dividends in the global digital economy. Not digital consumer or producer country due to various limits. </a:t>
            </a:r>
          </a:p>
          <a:p>
            <a:r>
              <a:rPr lang="en-US" sz="2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Technology-dri</a:t>
            </a:r>
            <a:r>
              <a:rPr lang="en-US" sz="2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ven wealth growth concentrates in developed economies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872142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D818C3-F0E6-4362-9E9E-04C1D066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altLang="zh-CN" dirty="0" smtClean="0"/>
              <a:t>4. Threats </a:t>
            </a:r>
            <a:r>
              <a:rPr lang="en-HK" altLang="zh-CN" dirty="0"/>
              <a:t>of new technology:</a:t>
            </a:r>
            <a:br>
              <a:rPr lang="en-HK" altLang="zh-CN" dirty="0"/>
            </a:b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248475-D438-46F5-AFB4-C906E6F6C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5761"/>
            <a:ext cx="9000066" cy="48313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K" altLang="zh-CN" b="1" dirty="0"/>
              <a:t>Workforce disruption, widening digital divide, mental health, inequality, cyber insecurity issues:</a:t>
            </a:r>
          </a:p>
          <a:p>
            <a:pPr>
              <a:buFontTx/>
              <a:buChar char="-"/>
            </a:pPr>
            <a:r>
              <a:rPr lang="en-HK" altLang="zh-CN" dirty="0">
                <a:latin typeface="Arial" panose="020B0604020202020204" pitchFamily="34" charset="0"/>
                <a:cs typeface="Arial" panose="020B0604020202020204" pitchFamily="34" charset="0"/>
              </a:rPr>
              <a:t>Concerns of losing job due to 2/3 jobs automation and work digitalization. 1.2 billion workers to be automated, and job stress, esp. women workers in service and low-skilled sectors; Influence worker’s mental health, esp. women.  </a:t>
            </a:r>
          </a:p>
          <a:p>
            <a:pPr>
              <a:buFontTx/>
              <a:buChar char="-"/>
            </a:pPr>
            <a:r>
              <a:rPr lang="en-HK" altLang="zh-CN" dirty="0">
                <a:latin typeface="Arial" panose="020B0604020202020204" pitchFamily="34" charset="0"/>
                <a:cs typeface="Arial" panose="020B0604020202020204" pitchFamily="34" charset="0"/>
              </a:rPr>
              <a:t>Lack of social security or welfare due to remote and temporary work, and informal labour as digital labour platforms rise.</a:t>
            </a:r>
          </a:p>
          <a:p>
            <a:pPr>
              <a:buFontTx/>
              <a:buChar char="-"/>
            </a:pPr>
            <a:r>
              <a:rPr lang="en-HK" altLang="zh-CN" dirty="0">
                <a:latin typeface="Arial" panose="020B0604020202020204" pitchFamily="34" charset="0"/>
                <a:cs typeface="Arial" panose="020B0604020202020204" pitchFamily="34" charset="0"/>
              </a:rPr>
              <a:t>Degradation of human relationships. Barriers facing young generations to develop independently, interpersonal skills, reading and living alone. Mental health issues emerge. </a:t>
            </a:r>
          </a:p>
          <a:p>
            <a:pPr>
              <a:buFontTx/>
              <a:buChar char="-"/>
            </a:pPr>
            <a:r>
              <a:rPr lang="en-US" altLang="zh-CN" kern="1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Pushes the society to move </a:t>
            </a:r>
            <a:r>
              <a:rPr lang="en-US" kern="1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along a “capital intensive pathways to wealth generation”, may create poverty traps and cause inequality rise. </a:t>
            </a:r>
            <a:endParaRPr lang="en-HK" kern="1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n-HK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382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F5B2A674-63A2-4ECF-BD63-6E6870BFE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altLang="zh-CN" dirty="0" smtClean="0"/>
              <a:t>4</a:t>
            </a:r>
            <a:r>
              <a:rPr lang="en-US" altLang="zh-CN" dirty="0" smtClean="0"/>
              <a:t>.1</a:t>
            </a:r>
            <a:r>
              <a:rPr lang="en-US" altLang="zh-CN" dirty="0" smtClean="0"/>
              <a:t>.</a:t>
            </a:r>
            <a:r>
              <a:rPr lang="en-HK" altLang="zh-CN" dirty="0" smtClean="0"/>
              <a:t>Threats </a:t>
            </a:r>
            <a:r>
              <a:rPr lang="en-HK" altLang="zh-CN" dirty="0"/>
              <a:t>of new technology </a:t>
            </a:r>
            <a:r>
              <a:rPr lang="en-HK" altLang="zh-CN" sz="2400" dirty="0"/>
              <a:t>(continued):</a:t>
            </a:r>
            <a:endParaRPr lang="en-HK" sz="2400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40CBD792-69D9-411D-8E0E-19826699F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51817"/>
            <a:ext cx="8256941" cy="1572512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en-US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ocial networking by isolating individuals and widening social distance. esp. gender divide, female lagging behind. </a:t>
            </a:r>
          </a:p>
          <a:p>
            <a:pPr>
              <a:buFontTx/>
              <a:buChar char="-"/>
            </a:pP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Deepens social inequalities between the haves and the have-nots in education, business operation, etc.  Therefore disparities in </a:t>
            </a:r>
            <a:r>
              <a:rPr lang="en-US" sz="18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labour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quality, wealth accumulation and development rise. </a:t>
            </a:r>
          </a:p>
          <a:p>
            <a:pPr>
              <a:buFontTx/>
              <a:buChar char="-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Cyber insecurity from cyberattacks, data fraud or theft,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violation of privacy, and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current lack of global technology governance.</a:t>
            </a:r>
            <a:endParaRPr lang="en-US" sz="18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n-HK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" y="3524329"/>
            <a:ext cx="7944374" cy="333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789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CCC1521-C8A3-4DAD-9877-F6D981E9F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576" y="551935"/>
            <a:ext cx="9172443" cy="1145059"/>
          </a:xfrm>
        </p:spPr>
        <p:txBody>
          <a:bodyPr>
            <a:normAutofit fontScale="90000"/>
          </a:bodyPr>
          <a:lstStyle/>
          <a:p>
            <a:r>
              <a:rPr lang="en-HK" altLang="zh-CN" dirty="0"/>
              <a:t>5</a:t>
            </a:r>
            <a:r>
              <a:rPr lang="en-HK" altLang="zh-CN" dirty="0" smtClean="0"/>
              <a:t>. </a:t>
            </a:r>
            <a:r>
              <a:rPr lang="en-HK" altLang="zh-CN" dirty="0"/>
              <a:t>Opportunities of technology </a:t>
            </a:r>
            <a:r>
              <a:rPr lang="en-HK" altLang="zh-CN" dirty="0" smtClean="0"/>
              <a:t>innovation</a:t>
            </a:r>
            <a:r>
              <a:rPr lang="en-HK" altLang="zh-CN" dirty="0"/>
              <a:t/>
            </a:r>
            <a:br>
              <a:rPr lang="en-HK" altLang="zh-CN" dirty="0"/>
            </a:br>
            <a:r>
              <a:rPr lang="en-HK" altLang="zh-CN" dirty="0" smtClean="0"/>
              <a:t>- </a:t>
            </a:r>
            <a:r>
              <a:rPr lang="en-HK" altLang="zh-CN" sz="2700" b="1" dirty="0" smtClean="0">
                <a:solidFill>
                  <a:schemeClr val="tx1"/>
                </a:solidFill>
              </a:rPr>
              <a:t>To </a:t>
            </a:r>
            <a:r>
              <a:rPr lang="en-HK" altLang="zh-CN" sz="2700" b="1" dirty="0">
                <a:solidFill>
                  <a:schemeClr val="tx1"/>
                </a:solidFill>
              </a:rPr>
              <a:t>eliminate poverty, including digital </a:t>
            </a:r>
            <a:r>
              <a:rPr lang="en-HK" altLang="zh-CN" sz="2700" b="1" dirty="0" smtClean="0">
                <a:solidFill>
                  <a:schemeClr val="tx1"/>
                </a:solidFill>
              </a:rPr>
              <a:t>poverty</a:t>
            </a:r>
            <a:r>
              <a:rPr lang="zh-CN" altLang="en-US" sz="2700" dirty="0"/>
              <a:t/>
            </a:r>
            <a:br>
              <a:rPr lang="zh-CN" altLang="en-US" sz="2700" dirty="0"/>
            </a:br>
            <a:endParaRPr lang="en-GB" sz="2700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78E0AEE1-3EBC-4BCF-8733-05C0B9AFC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838" y="1754659"/>
            <a:ext cx="9067182" cy="428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Improve human life with higher efficiency, better health and skills. New jobs in services and information sectors.</a:t>
            </a:r>
            <a:endParaRPr lang="en-HK" dirty="0"/>
          </a:p>
          <a:p>
            <a:r>
              <a:rPr lang="en-US" altLang="zh-CN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Boost n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ew economy, talent training, digital infrastructure, ecommerce. J</a:t>
            </a:r>
            <a:r>
              <a:rPr lang="en-HK" dirty="0" err="1">
                <a:latin typeface="Arial" panose="020B0604020202020204" pitchFamily="34" charset="0"/>
                <a:cs typeface="Arial" panose="020B0604020202020204" pitchFamily="34" charset="0"/>
              </a:rPr>
              <a:t>oin</a:t>
            </a:r>
            <a:r>
              <a:rPr lang="en-HK" dirty="0">
                <a:latin typeface="Arial" panose="020B0604020202020204" pitchFamily="34" charset="0"/>
                <a:cs typeface="Arial" panose="020B0604020202020204" pitchFamily="34" charset="0"/>
              </a:rPr>
              <a:t> hands to</a:t>
            </a:r>
            <a:r>
              <a:rPr lang="en-US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narrow the digital gap and catch up with the technology </a:t>
            </a:r>
            <a:r>
              <a:rPr lang="en-US" dirty="0" smtClean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development in the South. </a:t>
            </a:r>
            <a:endParaRPr lang="en-US" sz="18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Move towards </a:t>
            </a:r>
            <a:r>
              <a:rPr lang="en-US" sz="18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digital inclusion through </a:t>
            </a:r>
            <a:r>
              <a:rPr lang="en-US" altLang="zh-CN" sz="18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wider and closer </a:t>
            </a:r>
            <a:r>
              <a:rPr lang="en-US" sz="18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cooperation, in education</a:t>
            </a:r>
            <a:r>
              <a:rPr lang="en-US" kern="1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</a:t>
            </a:r>
            <a:r>
              <a:rPr lang="en-US" sz="18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ecommerce, manufacturing, agribusiness, indirect employment via social networks.</a:t>
            </a:r>
            <a:endParaRPr lang="en-HK" sz="1800" kern="1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</a:t>
            </a:r>
            <a:r>
              <a:rPr lang="en-US" sz="1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haring of experience, knowledge and technology through peer learning, nationally and internationally</a:t>
            </a:r>
            <a:r>
              <a:rPr lang="en-US" sz="1800" dirty="0" smtClean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Accelerate education in digital technologies. </a:t>
            </a:r>
            <a:endParaRPr lang="en-US" sz="18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Promote technology transfer and application for more integrated cross-sector and cross-country development, global supply and consumption. </a:t>
            </a:r>
          </a:p>
          <a:p>
            <a:r>
              <a:rPr lang="en-US" kern="1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Attracts more</a:t>
            </a:r>
            <a:r>
              <a:rPr lang="en-US" sz="18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funds for technology transfer, training and integration to share more technological dividends.</a:t>
            </a:r>
          </a:p>
        </p:txBody>
      </p:sp>
    </p:spTree>
    <p:extLst>
      <p:ext uri="{BB962C8B-B14F-4D97-AF65-F5344CB8AC3E}">
        <p14:creationId xmlns:p14="http://schemas.microsoft.com/office/powerpoint/2010/main" val="3024754642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1916</TotalTime>
  <Words>902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DengXian</vt:lpstr>
      <vt:lpstr>方正姚体</vt:lpstr>
      <vt:lpstr>华文新魏</vt:lpstr>
      <vt:lpstr>华文新魏</vt:lpstr>
      <vt:lpstr>PMingLiU</vt:lpstr>
      <vt:lpstr>Arial</vt:lpstr>
      <vt:lpstr>Times New Roman</vt:lpstr>
      <vt:lpstr>Trebuchet MS</vt:lpstr>
      <vt:lpstr>Wingdings 3</vt:lpstr>
      <vt:lpstr>平面</vt:lpstr>
      <vt:lpstr>Threats and opportunities to human development in the Global South  from a technological perspective </vt:lpstr>
      <vt:lpstr>Main topics：</vt:lpstr>
      <vt:lpstr>1. Rising global inequality</vt:lpstr>
      <vt:lpstr>2. Overall threats</vt:lpstr>
      <vt:lpstr>3. Three waves of digital technology changes     of the 4IR </vt:lpstr>
      <vt:lpstr>3.1. Widening technology divide</vt:lpstr>
      <vt:lpstr>4. Threats of new technology: </vt:lpstr>
      <vt:lpstr>4.1.Threats of new technology (continued):</vt:lpstr>
      <vt:lpstr>5. Opportunities of technology innovation - To eliminate poverty, including digital poverty </vt:lpstr>
      <vt:lpstr>5.1. Opportunities of technology innovation(continued）</vt:lpstr>
      <vt:lpstr>Thank you very much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South-South Cooperation in ecommerce, what works, what challenges</dc:title>
  <dc:creator>michel Zhou</dc:creator>
  <cp:lastModifiedBy>meixiang69@gmail.com</cp:lastModifiedBy>
  <cp:revision>154</cp:revision>
  <dcterms:created xsi:type="dcterms:W3CDTF">2020-11-29T01:57:43Z</dcterms:created>
  <dcterms:modified xsi:type="dcterms:W3CDTF">2021-12-07T03:57:12Z</dcterms:modified>
</cp:coreProperties>
</file>